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8" r:id="rId5"/>
    <p:sldId id="259" r:id="rId6"/>
    <p:sldId id="260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10B91C-E90D-EE98-701B-A8F0ACF2489F}" name="Caitlyn Phipps" initials="CP" userId="S::cphipps@uakron.edu::bc3534e7-ec74-4e84-b0de-b55b99516454" providerId="AD"/>
  <p188:author id="{950F4A7D-D284-F68A-BA10-B28B11143FCF}" name="Matthew Juravich" initials="" userId="S::mjuravich@uakron.edu::a466a1c1-db4b-4679-b0e4-8951fad4f718" providerId="AD"/>
  <p188:author id="{E331FAAD-F4AB-7339-4FCD-7B85C64546E9}" name="Meredith Merry" initials="MM" userId="S::mmerry@uakron.edu::4746df3b-e25d-4f1d-b099-2174daf821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C72"/>
    <a:srgbClr val="2323FF"/>
    <a:srgbClr val="9F935B"/>
    <a:srgbClr val="ACCCF2"/>
    <a:srgbClr val="FFFA93"/>
    <a:srgbClr val="FFD200"/>
    <a:srgbClr val="0065B5"/>
    <a:srgbClr val="FFF7E9"/>
    <a:srgbClr val="A89968"/>
    <a:srgbClr val="04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/>
    <p:restoredTop sz="94726"/>
  </p:normalViewPr>
  <p:slideViewPr>
    <p:cSldViewPr snapToGrid="0" snapToObjects="1">
      <p:cViewPr varScale="1">
        <p:scale>
          <a:sx n="105" d="100"/>
          <a:sy n="105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-768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Juravich" userId="a466a1c1-db4b-4679-b0e4-8951fad4f718" providerId="ADAL" clId="{A8BFAE37-5E98-4042-B1C4-4BCE71D72432}"/>
    <pc:docChg chg="custSel modSld">
      <pc:chgData name="Matthew Juravich" userId="a466a1c1-db4b-4679-b0e4-8951fad4f718" providerId="ADAL" clId="{A8BFAE37-5E98-4042-B1C4-4BCE71D72432}" dt="2026-08-11T14:55:13.690" v="202" actId="20577"/>
      <pc:docMkLst>
        <pc:docMk/>
      </pc:docMkLst>
      <pc:sldChg chg="modSp mod">
        <pc:chgData name="Matthew Juravich" userId="a466a1c1-db4b-4679-b0e4-8951fad4f718" providerId="ADAL" clId="{A8BFAE37-5E98-4042-B1C4-4BCE71D72432}" dt="2026-08-11T14:54:02.545" v="90" actId="6549"/>
        <pc:sldMkLst>
          <pc:docMk/>
          <pc:sldMk cId="1182919380" sldId="259"/>
        </pc:sldMkLst>
        <pc:spChg chg="mod">
          <ac:chgData name="Matthew Juravich" userId="a466a1c1-db4b-4679-b0e4-8951fad4f718" providerId="ADAL" clId="{A8BFAE37-5E98-4042-B1C4-4BCE71D72432}" dt="2026-08-11T14:54:02.545" v="90" actId="6549"/>
          <ac:spMkLst>
            <pc:docMk/>
            <pc:sldMk cId="1182919380" sldId="259"/>
            <ac:spMk id="3" creationId="{D30DCF8E-AC9E-5818-82B8-4E5D46D80CEC}"/>
          </ac:spMkLst>
        </pc:spChg>
      </pc:sldChg>
      <pc:sldChg chg="modSp mod">
        <pc:chgData name="Matthew Juravich" userId="a466a1c1-db4b-4679-b0e4-8951fad4f718" providerId="ADAL" clId="{A8BFAE37-5E98-4042-B1C4-4BCE71D72432}" dt="2026-08-11T14:55:13.690" v="202" actId="20577"/>
        <pc:sldMkLst>
          <pc:docMk/>
          <pc:sldMk cId="3274423178" sldId="268"/>
        </pc:sldMkLst>
        <pc:spChg chg="mod">
          <ac:chgData name="Matthew Juravich" userId="a466a1c1-db4b-4679-b0e4-8951fad4f718" providerId="ADAL" clId="{A8BFAE37-5E98-4042-B1C4-4BCE71D72432}" dt="2026-08-11T14:55:13.690" v="202" actId="20577"/>
          <ac:spMkLst>
            <pc:docMk/>
            <pc:sldMk cId="3274423178" sldId="268"/>
            <ac:spMk id="3" creationId="{ED6F0B8B-3DBF-E83E-436C-56DC2245A5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FE479-8636-FC40-9E37-4D81793C7DA6}" type="datetimeFigureOut">
              <a:rPr lang="en-US" smtClean="0"/>
              <a:t>8/11/2026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E1C6C-7240-B148-B31D-9685AD05FF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63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rgbClr val="070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077" y="1122363"/>
            <a:ext cx="10929846" cy="2387600"/>
          </a:xfrm>
        </p:spPr>
        <p:txBody>
          <a:bodyPr lIns="0" tIns="0" rIns="0" bIns="0" anchor="b">
            <a:noAutofit/>
          </a:bodyPr>
          <a:lstStyle>
            <a:lvl1pPr algn="l">
              <a:defRPr sz="7200" b="1" i="0" cap="all" spc="100" baseline="0">
                <a:solidFill>
                  <a:srgbClr val="9F935B"/>
                </a:solidFill>
                <a:latin typeface="Altivo Ultra" panose="020B0000000000000000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077" y="3602038"/>
            <a:ext cx="10929846" cy="16557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3600" b="1" i="0">
                <a:solidFill>
                  <a:schemeClr val="bg1"/>
                </a:solidFill>
                <a:latin typeface="Nicholas Semi Bold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9816790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A7FF35A2-5C5B-9443-A3D8-4D6A1DF24FE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7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7B252F-CFCB-BE48-886C-D4E113BC4D1C}"/>
              </a:ext>
            </a:extLst>
          </p:cNvPr>
          <p:cNvSpPr txBox="1"/>
          <p:nvPr userDrawn="1"/>
        </p:nvSpPr>
        <p:spPr>
          <a:xfrm>
            <a:off x="6055734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1976A44C-969B-C046-938C-92CAE64EBF8B}" type="datetime4">
              <a:rPr lang="en-US" sz="1400" b="0" i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August 11, 2026</a:t>
            </a:fld>
            <a:endParaRPr lang="en-US" sz="1400" b="0" i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6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rgbClr val="070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B7223A9-D871-8142-A87A-BE156457A7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636" t="3360" r="5234" b="12633"/>
          <a:stretch/>
        </p:blipFill>
        <p:spPr>
          <a:xfrm rot="16200000">
            <a:off x="6645876" y="1311875"/>
            <a:ext cx="6858000" cy="42342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4D8D6C-5D98-F743-8EB7-8DF6B4069F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6908438" y="-2772422"/>
            <a:ext cx="4234250" cy="15755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4A5B1E-F1F1-7841-8234-EC29E0848A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i="0" cap="all" spc="100" baseline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60DD4-96F0-3049-BDB7-064112849C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 b="1" i="0">
                <a:solidFill>
                  <a:srgbClr val="9F935B"/>
                </a:solidFill>
                <a:latin typeface="Nicholas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E44B96-9B76-D14E-ACF3-7144347FCD7F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4235D-B38D-3B4F-A7D1-312883C95350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5EEBCC6-D9C3-A04C-84D6-E0EAC530DB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700" y="5951623"/>
            <a:ext cx="2927350" cy="558800"/>
          </a:xfrm>
        </p:spPr>
        <p:txBody>
          <a:bodyPr/>
          <a:lstStyle>
            <a:lvl1pPr>
              <a:lnSpc>
                <a:spcPts val="1600"/>
              </a:lnSpc>
              <a:spcBef>
                <a:spcPts val="0"/>
              </a:spcBef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47D01F-1089-684D-8AC5-52A84883759B}"/>
              </a:ext>
            </a:extLst>
          </p:cNvPr>
          <p:cNvSpPr txBox="1"/>
          <p:nvPr userDrawn="1"/>
        </p:nvSpPr>
        <p:spPr>
          <a:xfrm>
            <a:off x="4033394" y="5951623"/>
            <a:ext cx="3566012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en-US" sz="1400" b="0" i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B913E-827E-864A-2452-564438AB5E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90640" y="904950"/>
            <a:ext cx="849202" cy="701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49B027-FDAD-F09F-8F1C-8E03E534F74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743607" y="368726"/>
            <a:ext cx="2142344" cy="102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0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"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9A22ECB-11B5-4F4A-89D0-421FF248BE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88AB85F5-7286-6F43-926B-7B9032079C7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51788" y="0"/>
            <a:ext cx="4240212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551DDD23-8D35-B24A-BF62-D5DEF6724D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1077" y="1817715"/>
            <a:ext cx="6968328" cy="164620"/>
          </a:xfrm>
        </p:spPr>
        <p:txBody>
          <a:bodyPr lIns="0" tIns="0" rIns="0" bIns="0" anchor="t" anchorCtr="0">
            <a:noAutofit/>
          </a:bodyPr>
          <a:lstStyle>
            <a:lvl1pPr algn="ctr">
              <a:defRPr sz="1400" b="1" i="0" cap="all" spc="100" baseline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2A258986-B903-2549-814F-DFF150964A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077" y="2149831"/>
            <a:ext cx="6968328" cy="302808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ts val="7500"/>
              </a:lnSpc>
              <a:buNone/>
              <a:defRPr sz="7200" b="1" i="0">
                <a:solidFill>
                  <a:srgbClr val="A89968"/>
                </a:solidFill>
                <a:latin typeface="Nicholas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</a:t>
            </a:r>
            <a:br>
              <a:rPr lang="en-US" dirty="0"/>
            </a:br>
            <a:r>
              <a:rPr lang="en-US" dirty="0"/>
              <a:t>title headline goes here.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D663B7D-6853-EA4A-B756-3F227E9F5FBA}"/>
              </a:ext>
            </a:extLst>
          </p:cNvPr>
          <p:cNvCxnSpPr>
            <a:cxnSpLocks/>
          </p:cNvCxnSpPr>
          <p:nvPr userDrawn="1"/>
        </p:nvCxnSpPr>
        <p:spPr>
          <a:xfrm>
            <a:off x="631077" y="5721180"/>
            <a:ext cx="696832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81A0FBF0-143F-C04C-BD7F-A66B0F8A3C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055" y="5951623"/>
            <a:ext cx="2927350" cy="558800"/>
          </a:xfrm>
        </p:spPr>
        <p:txBody>
          <a:bodyPr/>
          <a:lstStyle>
            <a:lvl1pPr algn="r">
              <a:lnSpc>
                <a:spcPts val="1600"/>
              </a:lnSpc>
              <a:spcBef>
                <a:spcPts val="0"/>
              </a:spcBef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Title, Department</a:t>
            </a:r>
          </a:p>
          <a:p>
            <a:pPr lvl="0"/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CE93CF2-E75E-384C-9230-B872A6F4B166}"/>
              </a:ext>
            </a:extLst>
          </p:cNvPr>
          <p:cNvCxnSpPr>
            <a:cxnSpLocks/>
          </p:cNvCxnSpPr>
          <p:nvPr userDrawn="1"/>
        </p:nvCxnSpPr>
        <p:spPr>
          <a:xfrm>
            <a:off x="4115241" y="-1"/>
            <a:ext cx="0" cy="737455"/>
          </a:xfrm>
          <a:prstGeom prst="line">
            <a:avLst/>
          </a:prstGeom>
          <a:ln w="12700">
            <a:solidFill>
              <a:srgbClr val="A899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D9408FF-98B2-0407-EBFB-D334295E59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0640" y="904950"/>
            <a:ext cx="849202" cy="7016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51D292-B1BA-7D12-6777-BACCF612EA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1077" y="5892868"/>
            <a:ext cx="1289163" cy="6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2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006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0A6A17-9EB7-1E40-85C0-F05702828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38" y="2953265"/>
            <a:ext cx="9986722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b="1" i="0" cap="all" spc="100" baseline="0">
                <a:solidFill>
                  <a:schemeClr val="bg1"/>
                </a:solidFill>
                <a:latin typeface="Altivo Ultra" panose="020B0000000000000000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F8DFEB7-3679-3547-A29F-A715A56176E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5338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Nicholas Semi Bold" panose="02000000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0E59F6F-70DD-D44B-B463-CE6EDC04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1688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i="0" cap="all" spc="100" baseline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E26DA4-655B-2946-B7D6-97ACB07E886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70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rgbClr val="9F9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FC574-4858-E640-99C2-16CD9E1F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31" y="2953265"/>
            <a:ext cx="9307392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b="1" i="0" cap="all" spc="100" baseline="0">
                <a:solidFill>
                  <a:schemeClr val="bg1"/>
                </a:solidFill>
                <a:latin typeface="Altivo Ultra" panose="020B0000000000000000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023AA-2197-0446-AB42-D28BA422DD8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3731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 b="1" i="0">
                <a:solidFill>
                  <a:srgbClr val="070C72"/>
                </a:solidFill>
                <a:latin typeface="Nicholas Semi Bold" panose="02000000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FE8BA0-9E2C-CF44-BABD-55B346783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081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i="0" cap="all" spc="100" baseline="0">
                <a:solidFill>
                  <a:srgbClr val="070C7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D5FF7-C44F-5149-AC5F-9B7A8D72CC3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1">
    <p:bg>
      <p:bgPr>
        <a:solidFill>
          <a:srgbClr val="070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FC574-4858-E640-99C2-16CD9E1F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31" y="2953265"/>
            <a:ext cx="9307392" cy="1609210"/>
          </a:xfrm>
        </p:spPr>
        <p:txBody>
          <a:bodyPr lIns="0" tIns="0" rIns="0" bIns="0" anchor="t" anchorCtr="0">
            <a:noAutofit/>
          </a:bodyPr>
          <a:lstStyle>
            <a:lvl1pPr>
              <a:defRPr sz="6000" b="1" i="0" cap="all" spc="100" baseline="0">
                <a:solidFill>
                  <a:schemeClr val="bg1"/>
                </a:solidFill>
                <a:latin typeface="Altivo Ultra" panose="020B0000000000000000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023AA-2197-0446-AB42-D28BA422DD8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3731" y="4829176"/>
            <a:ext cx="6619274" cy="5954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Nicholas Semi Bold" panose="02000000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Agenda Topic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FE8BA0-9E2C-CF44-BABD-55B346783B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081" y="2250002"/>
            <a:ext cx="6056313" cy="436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1400" b="1" i="0" cap="all" spc="100" baseline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Section Title/Number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2D5FF7-C44F-5149-AC5F-9B7A8D72CC3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82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006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39861B-5B4E-CD4A-8638-5C1B48F6D4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1415" y="2441401"/>
            <a:ext cx="5369170" cy="2082800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25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Type quote here.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set in culpa.”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DACFB-45AC-344D-87C8-0EC29BCC2475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B00B2-D859-231E-5541-2664803E14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8207" y="4732038"/>
            <a:ext cx="595586" cy="7431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CB1DDF-C303-EDAC-78BD-582B3513E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38825" y="1808114"/>
            <a:ext cx="514350" cy="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6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bg>
      <p:bgPr>
        <a:solidFill>
          <a:srgbClr val="9F9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39861B-5B4E-CD4A-8638-5C1B48F6D4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1415" y="2441401"/>
            <a:ext cx="5369170" cy="2082800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25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Type quote here.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set in culpa.”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DACFB-45AC-344D-87C8-0EC29BCC2475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B00B2-D859-231E-5541-2664803E14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8207" y="4732038"/>
            <a:ext cx="595586" cy="7431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CB1DDF-C303-EDAC-78BD-582B3513E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38825" y="1808114"/>
            <a:ext cx="514350" cy="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5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">
    <p:bg>
      <p:bgPr>
        <a:solidFill>
          <a:srgbClr val="070C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39861B-5B4E-CD4A-8638-5C1B48F6D4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1415" y="2441401"/>
            <a:ext cx="5369170" cy="2082800"/>
          </a:xfrm>
        </p:spPr>
        <p:txBody>
          <a:bodyPr anchor="ctr" anchorCtr="0"/>
          <a:lstStyle>
            <a:lvl1pPr algn="ctr">
              <a:lnSpc>
                <a:spcPct val="100000"/>
              </a:lnSpc>
              <a:defRPr sz="25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Type quote here.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set in culpa.”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FDACFB-45AC-344D-87C8-0EC29BCC2475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B00B2-D859-231E-5541-2664803E14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8207" y="4732038"/>
            <a:ext cx="595586" cy="7431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CB1DDF-C303-EDAC-78BD-582B3513E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38825" y="1808114"/>
            <a:ext cx="514350" cy="425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9C8172-25E8-F103-F34C-7763CB5EC3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98207" y="4732038"/>
            <a:ext cx="597102" cy="7431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A4F6B8-81DB-0878-C186-4FC57C01B2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38825" y="1798970"/>
            <a:ext cx="519994" cy="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2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307A54-8717-15EA-09FD-5D39DB0FF1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C82EF-BE4D-2C4A-90ED-7F7DB977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661" y="268565"/>
            <a:ext cx="9338351" cy="1867933"/>
          </a:xfrm>
        </p:spPr>
        <p:txBody>
          <a:bodyPr anchor="b" anchorCtr="0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1DEEE-00D9-3547-A8D8-3609E9FE4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661" y="2176087"/>
            <a:ext cx="7295035" cy="457952"/>
          </a:xfrm>
        </p:spPr>
        <p:txBody>
          <a:bodyPr/>
          <a:lstStyle>
            <a:lvl1pPr algn="l">
              <a:defRPr sz="2400" b="1" i="0">
                <a:latin typeface="Nicholas" panose="02000000000000000000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2252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82EF-BE4D-2C4A-90ED-7F7DB977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48" y="2405062"/>
            <a:ext cx="7427844" cy="2047875"/>
          </a:xfrm>
        </p:spPr>
        <p:txBody>
          <a:bodyPr anchor="b" anchorCtr="0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65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00E5B-8DC0-E044-9132-AC479104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90C6-4722-A74C-972D-28213FD42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77" y="1825625"/>
            <a:ext cx="10929846" cy="41719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14F1D4B-3EC8-AE4F-AA32-62C46DCEB558}"/>
              </a:ext>
            </a:extLst>
          </p:cNvPr>
          <p:cNvCxnSpPr>
            <a:cxnSpLocks/>
          </p:cNvCxnSpPr>
          <p:nvPr userDrawn="1"/>
        </p:nvCxnSpPr>
        <p:spPr>
          <a:xfrm>
            <a:off x="653731" y="6357554"/>
            <a:ext cx="9245643" cy="0"/>
          </a:xfrm>
          <a:prstGeom prst="line">
            <a:avLst/>
          </a:prstGeom>
          <a:ln w="12700">
            <a:solidFill>
              <a:srgbClr val="041E4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318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C92A5-DF4E-C24D-B9DE-19C7EEB8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AFA2-8AAB-8B4F-B318-EAC660571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077" y="1825625"/>
            <a:ext cx="5388723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4FC53-7005-B64C-BB66-1342FF292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88722" cy="41719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044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3334893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383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2213229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D303F9-787F-293E-E08C-6830169D2091}"/>
              </a:ext>
            </a:extLst>
          </p:cNvPr>
          <p:cNvSpPr/>
          <p:nvPr userDrawn="1"/>
        </p:nvSpPr>
        <p:spPr>
          <a:xfrm>
            <a:off x="0" y="5458968"/>
            <a:ext cx="12454128" cy="1399032"/>
          </a:xfrm>
          <a:prstGeom prst="rect">
            <a:avLst/>
          </a:prstGeom>
          <a:solidFill>
            <a:srgbClr val="070C7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6F15401-EC5C-68FF-B404-4B130B9CD5B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41043" y="5784914"/>
            <a:ext cx="5184270" cy="455362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Additional Notes:</a:t>
            </a:r>
          </a:p>
        </p:txBody>
      </p:sp>
    </p:spTree>
    <p:extLst>
      <p:ext uri="{BB962C8B-B14F-4D97-AF65-F5344CB8AC3E}">
        <p14:creationId xmlns:p14="http://schemas.microsoft.com/office/powerpoint/2010/main" val="2212385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2213229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D303F9-787F-293E-E08C-6830169D2091}"/>
              </a:ext>
            </a:extLst>
          </p:cNvPr>
          <p:cNvSpPr/>
          <p:nvPr userDrawn="1"/>
        </p:nvSpPr>
        <p:spPr>
          <a:xfrm>
            <a:off x="0" y="5458968"/>
            <a:ext cx="12454128" cy="1399032"/>
          </a:xfrm>
          <a:prstGeom prst="rect">
            <a:avLst/>
          </a:prstGeom>
          <a:solidFill>
            <a:srgbClr val="9F935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6F15401-EC5C-68FF-B404-4B130B9CD5B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41043" y="5784914"/>
            <a:ext cx="5184270" cy="455362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Additional Notes:</a:t>
            </a:r>
          </a:p>
        </p:txBody>
      </p:sp>
    </p:spTree>
    <p:extLst>
      <p:ext uri="{BB962C8B-B14F-4D97-AF65-F5344CB8AC3E}">
        <p14:creationId xmlns:p14="http://schemas.microsoft.com/office/powerpoint/2010/main" val="1388086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987C-2EB9-2942-8089-3DE20A49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730" y="1827467"/>
            <a:ext cx="5343845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32A85-EE35-B140-B78F-679DA9C5E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730" y="2651379"/>
            <a:ext cx="5343845" cy="2213229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123D3-0966-DC4E-8B5D-B251B3E6D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27467"/>
            <a:ext cx="5388723" cy="64452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B56AE-F12B-CF4B-82C1-EF534DC72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651379"/>
            <a:ext cx="5388723" cy="3334893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A84B8C4-93FE-BE41-BD44-E928DAEE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D303F9-787F-293E-E08C-6830169D2091}"/>
              </a:ext>
            </a:extLst>
          </p:cNvPr>
          <p:cNvSpPr/>
          <p:nvPr userDrawn="1"/>
        </p:nvSpPr>
        <p:spPr>
          <a:xfrm>
            <a:off x="0" y="5458968"/>
            <a:ext cx="12454128" cy="1399032"/>
          </a:xfrm>
          <a:prstGeom prst="rect">
            <a:avLst/>
          </a:prstGeom>
          <a:solidFill>
            <a:srgbClr val="0065B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6F15401-EC5C-68FF-B404-4B130B9CD5B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741043" y="5784914"/>
            <a:ext cx="5184270" cy="455362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Additional Notes:</a:t>
            </a:r>
          </a:p>
        </p:txBody>
      </p:sp>
    </p:spTree>
    <p:extLst>
      <p:ext uri="{BB962C8B-B14F-4D97-AF65-F5344CB8AC3E}">
        <p14:creationId xmlns:p14="http://schemas.microsoft.com/office/powerpoint/2010/main" val="1862996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9029-C541-884E-842B-F797D946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573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1760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B5A53E-9330-9B44-A958-B134EC60CDB1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06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59CE-0826-DE4A-806C-08B67B25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374" y="681034"/>
            <a:ext cx="6233550" cy="53165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64A345-F4C3-364D-986C-F0562AE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734E7C-0B31-DE42-BF15-966B53B14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1B3DE-45D2-DD48-A116-BA2FC94F1531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944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06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7251" y="681035"/>
            <a:ext cx="6213671" cy="5316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340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06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-1016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9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B5A53E-9330-9B44-A958-B134EC60CDB1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59CE-0826-DE4A-806C-08B67B25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374" y="681034"/>
            <a:ext cx="6233550" cy="53165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64A345-F4C3-364D-986C-F0562AE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734E7C-0B31-DE42-BF15-966B53B14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1B3DE-45D2-DD48-A116-BA2FC94F1531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816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7251" y="681035"/>
            <a:ext cx="6213671" cy="5316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110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-1016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969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1B5A53E-9330-9B44-A958-B134EC60CDB1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9F9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759CE-0826-DE4A-806C-08B67B252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7374" y="681034"/>
            <a:ext cx="6233550" cy="53165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A64A345-F4C3-364D-986C-F0562AE8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1734E7C-0B31-DE42-BF15-966B53B14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1B3DE-45D2-DD48-A116-BA2FC94F1531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319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9F9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7251" y="681035"/>
            <a:ext cx="6213671" cy="5316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865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rgbClr val="9F9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-1016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565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rgbClr val="070C7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-1016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070C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2139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4047344"/>
            <a:ext cx="12192000" cy="2810656"/>
          </a:xfrm>
          <a:prstGeom prst="rect">
            <a:avLst/>
          </a:prstGeom>
          <a:solidFill>
            <a:srgbClr val="006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646" y="4289420"/>
            <a:ext cx="8156462" cy="688183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052440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7172" y="5219680"/>
            <a:ext cx="8141936" cy="881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98456CE-9C6F-593E-E46C-0E1308BC85BA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4520895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16CFA38-088D-3E81-9BC5-206D1477A72F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7121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2458495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4047344"/>
            <a:ext cx="12192000" cy="2810656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646" y="4289420"/>
            <a:ext cx="8156462" cy="688183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052440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7172" y="5219680"/>
            <a:ext cx="8141936" cy="881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98456CE-9C6F-593E-E46C-0E1308BC85BA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4520895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16CFA38-088D-3E81-9BC5-206D1477A72F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7121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22449145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4047344"/>
            <a:ext cx="12192000" cy="2810656"/>
          </a:xfrm>
          <a:prstGeom prst="rect">
            <a:avLst/>
          </a:prstGeom>
          <a:solidFill>
            <a:srgbClr val="9F9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65B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646" y="4289420"/>
            <a:ext cx="8156462" cy="688183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8052440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7172" y="5219680"/>
            <a:ext cx="8141936" cy="881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98456CE-9C6F-593E-E46C-0E1308BC85BA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4520895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16CFA38-088D-3E81-9BC5-206D1477A72F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17121" y="565878"/>
            <a:ext cx="3150209" cy="2983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31706273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51B28-AD80-1FE9-E1AF-1AC3E4323DF9}"/>
              </a:ext>
            </a:extLst>
          </p:cNvPr>
          <p:cNvSpPr/>
          <p:nvPr userDrawn="1"/>
        </p:nvSpPr>
        <p:spPr>
          <a:xfrm>
            <a:off x="4949687" y="5462649"/>
            <a:ext cx="7242313" cy="1395351"/>
          </a:xfrm>
          <a:prstGeom prst="rect">
            <a:avLst/>
          </a:prstGeom>
          <a:solidFill>
            <a:srgbClr val="006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rgbClr val="070C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070C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4268021-331B-CBC6-DE4E-F8B5F40C679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431063" y="6049922"/>
            <a:ext cx="4468311" cy="405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Photo caption</a:t>
            </a:r>
          </a:p>
        </p:txBody>
      </p:sp>
    </p:spTree>
    <p:extLst>
      <p:ext uri="{BB962C8B-B14F-4D97-AF65-F5344CB8AC3E}">
        <p14:creationId xmlns:p14="http://schemas.microsoft.com/office/powerpoint/2010/main" val="20122606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51B28-AD80-1FE9-E1AF-1AC3E4323DF9}"/>
              </a:ext>
            </a:extLst>
          </p:cNvPr>
          <p:cNvSpPr/>
          <p:nvPr userDrawn="1"/>
        </p:nvSpPr>
        <p:spPr>
          <a:xfrm>
            <a:off x="4949687" y="5462649"/>
            <a:ext cx="7242313" cy="1395351"/>
          </a:xfrm>
          <a:prstGeom prst="rect">
            <a:avLst/>
          </a:prstGeom>
          <a:solidFill>
            <a:srgbClr val="070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rgbClr val="070C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070C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4268021-331B-CBC6-DE4E-F8B5F40C679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431063" y="6049922"/>
            <a:ext cx="4468311" cy="405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Photo caption</a:t>
            </a:r>
          </a:p>
        </p:txBody>
      </p:sp>
    </p:spTree>
    <p:extLst>
      <p:ext uri="{BB962C8B-B14F-4D97-AF65-F5344CB8AC3E}">
        <p14:creationId xmlns:p14="http://schemas.microsoft.com/office/powerpoint/2010/main" val="33378929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48DBB8-5E93-BD41-AD10-D2EB49EB88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49687" y="0"/>
            <a:ext cx="7242313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51B28-AD80-1FE9-E1AF-1AC3E4323DF9}"/>
              </a:ext>
            </a:extLst>
          </p:cNvPr>
          <p:cNvSpPr/>
          <p:nvPr userDrawn="1"/>
        </p:nvSpPr>
        <p:spPr>
          <a:xfrm>
            <a:off x="4949687" y="5462649"/>
            <a:ext cx="7242313" cy="1395351"/>
          </a:xfrm>
          <a:prstGeom prst="rect">
            <a:avLst/>
          </a:prstGeom>
          <a:solidFill>
            <a:srgbClr val="9F935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DC57BB-A308-0B45-870B-1EE7038304B5}"/>
              </a:ext>
            </a:extLst>
          </p:cNvPr>
          <p:cNvSpPr/>
          <p:nvPr userDrawn="1"/>
        </p:nvSpPr>
        <p:spPr>
          <a:xfrm>
            <a:off x="0" y="0"/>
            <a:ext cx="49496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854FD-58D5-404B-A083-42287C72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4"/>
            <a:ext cx="3932237" cy="1376366"/>
          </a:xfrm>
        </p:spPr>
        <p:txBody>
          <a:bodyPr anchor="b"/>
          <a:lstStyle>
            <a:lvl1pPr>
              <a:defRPr sz="3200">
                <a:solidFill>
                  <a:srgbClr val="070C7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6E5B1-9090-3444-BE46-D4C6A2CD28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077" y="2236783"/>
            <a:ext cx="3932237" cy="37607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070C7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4932B4-1E6E-8A4E-A7AD-977521C44B0D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4268021-331B-CBC6-DE4E-F8B5F40C679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431063" y="6049922"/>
            <a:ext cx="4468311" cy="4054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Photo caption</a:t>
            </a:r>
          </a:p>
        </p:txBody>
      </p:sp>
    </p:spTree>
    <p:extLst>
      <p:ext uri="{BB962C8B-B14F-4D97-AF65-F5344CB8AC3E}">
        <p14:creationId xmlns:p14="http://schemas.microsoft.com/office/powerpoint/2010/main" val="139662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5390DA-D1D6-7E49-B9D8-2D1C34A8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681037"/>
            <a:ext cx="10929846" cy="100965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08D4E-93F0-F247-A40C-5CA7F679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077" y="1825625"/>
            <a:ext cx="10929846" cy="4171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EFD0D-D923-A94B-A8CD-225E7FFE9649}"/>
              </a:ext>
            </a:extLst>
          </p:cNvPr>
          <p:cNvSpPr txBox="1"/>
          <p:nvPr userDrawn="1"/>
        </p:nvSpPr>
        <p:spPr>
          <a:xfrm>
            <a:off x="653731" y="6455392"/>
            <a:ext cx="260908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69C1D678-CE18-BA40-AE41-60E7006BDE26}" type="slidenum">
              <a:rPr lang="en-US" sz="1200" smtClean="0">
                <a:solidFill>
                  <a:srgbClr val="041E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 dirty="0">
              <a:solidFill>
                <a:srgbClr val="041E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0EB7B3-F477-D254-6923-FD2F3F8E2ED7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9979573" y="5669648"/>
            <a:ext cx="1932482" cy="92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7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61" r:id="rId4"/>
    <p:sldLayoutId id="2147483662" r:id="rId5"/>
    <p:sldLayoutId id="2147483678" r:id="rId6"/>
    <p:sldLayoutId id="2147483663" r:id="rId7"/>
    <p:sldLayoutId id="2147483671" r:id="rId8"/>
    <p:sldLayoutId id="2147483679" r:id="rId9"/>
    <p:sldLayoutId id="2147483664" r:id="rId10"/>
    <p:sldLayoutId id="2147483667" r:id="rId11"/>
    <p:sldLayoutId id="2147483650" r:id="rId12"/>
    <p:sldLayoutId id="2147483652" r:id="rId13"/>
    <p:sldLayoutId id="2147483653" r:id="rId14"/>
    <p:sldLayoutId id="2147483680" r:id="rId15"/>
    <p:sldLayoutId id="2147483686" r:id="rId16"/>
    <p:sldLayoutId id="2147483687" r:id="rId17"/>
    <p:sldLayoutId id="2147483654" r:id="rId18"/>
    <p:sldLayoutId id="2147483666" r:id="rId19"/>
    <p:sldLayoutId id="2147483656" r:id="rId20"/>
    <p:sldLayoutId id="2147483657" r:id="rId21"/>
    <p:sldLayoutId id="2147483670" r:id="rId22"/>
    <p:sldLayoutId id="2147483673" r:id="rId23"/>
    <p:sldLayoutId id="2147483674" r:id="rId24"/>
    <p:sldLayoutId id="2147483675" r:id="rId25"/>
    <p:sldLayoutId id="2147483681" r:id="rId26"/>
    <p:sldLayoutId id="2147483682" r:id="rId27"/>
    <p:sldLayoutId id="2147483683" r:id="rId28"/>
    <p:sldLayoutId id="2147483672" r:id="rId29"/>
    <p:sldLayoutId id="2147483668" r:id="rId30"/>
    <p:sldLayoutId id="2147483676" r:id="rId31"/>
    <p:sldLayoutId id="2147483684" r:id="rId32"/>
    <p:sldLayoutId id="2147483669" r:id="rId33"/>
    <p:sldLayoutId id="2147483677" r:id="rId34"/>
    <p:sldLayoutId id="2147483685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spc="100" baseline="0">
          <a:solidFill>
            <a:srgbClr val="070C72"/>
          </a:solidFill>
          <a:latin typeface="Altivo Ultra" panose="020B0000000000000000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rgbClr val="070C72"/>
          </a:solidFill>
          <a:latin typeface="Nicholas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65B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5B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5B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5B5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akron.edu/revitalization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1B52C-14B7-DA85-E55E-08D594C283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of Akron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E59716-5505-01E8-51AD-80A206C82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University Council</a:t>
            </a:r>
            <a:br>
              <a:rPr lang="en-US" dirty="0"/>
            </a:br>
            <a:r>
              <a:rPr lang="en-US" sz="4400" dirty="0"/>
              <a:t>State Audit Overview</a:t>
            </a:r>
          </a:p>
          <a:p>
            <a:r>
              <a:rPr lang="en-US" sz="2000" dirty="0"/>
              <a:t>August 11, 2026</a:t>
            </a:r>
          </a:p>
        </p:txBody>
      </p:sp>
    </p:spTree>
    <p:extLst>
      <p:ext uri="{BB962C8B-B14F-4D97-AF65-F5344CB8AC3E}">
        <p14:creationId xmlns:p14="http://schemas.microsoft.com/office/powerpoint/2010/main" val="1644371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7F3B-CC97-782D-62D5-982CC489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performance audit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DCF8E-AC9E-5818-82B8-4E5D46D80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March 2025 – Scope Delivery 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August 2025 – Progress Update Meeting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October 2025 – Exit Conference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November 21, 2025 – Draft Report Received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December 12, 2025 – UA Response due on draft report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December 23, 2025 – Final Report Received</a:t>
            </a:r>
            <a:endParaRPr lang="en-US" sz="2400" dirty="0"/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January 2026 – Public Comment Closed 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March 13, 2026 – Implementation Plan Accepted</a:t>
            </a:r>
          </a:p>
          <a:p>
            <a:pPr marL="457200" indent="-457200">
              <a:buChar char="•"/>
            </a:pPr>
            <a:r>
              <a:rPr lang="en-US" sz="2400" dirty="0">
                <a:latin typeface="Nicholas"/>
              </a:rPr>
              <a:t>May 2026 – Implementation Plan Shared with UA Governance Leadership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291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1597E-FD1D-2DBA-CED9-150C1C49C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77" y="273299"/>
            <a:ext cx="10929846" cy="1009651"/>
          </a:xfrm>
        </p:spPr>
        <p:txBody>
          <a:bodyPr/>
          <a:lstStyle/>
          <a:p>
            <a:r>
              <a:rPr lang="en-US" dirty="0"/>
              <a:t>Final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13596-5AE4-1385-2442-065A58458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77" y="1343023"/>
            <a:ext cx="10929846" cy="4171954"/>
          </a:xfrm>
        </p:spPr>
        <p:txBody>
          <a:bodyPr vert="horz" lIns="0" tIns="0" rIns="0" bIns="0" numCol="2" rtlCol="0" anchor="t">
            <a:noAutofit/>
          </a:bodyPr>
          <a:lstStyle/>
          <a:p>
            <a:r>
              <a:rPr lang="en-US" b="1" dirty="0">
                <a:latin typeface="Nicholas"/>
              </a:rPr>
              <a:t>12 total recommendations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Nichola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icholas"/>
              </a:rPr>
              <a:t>Academics (3)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</a:rPr>
              <a:t>Degree &amp; Section Offerings (2)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</a:rPr>
              <a:t>Workload Assignment Letters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icholas" panose="02000000000000000000"/>
              </a:rPr>
              <a:t>Athletics (2)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</a:rPr>
              <a:t>Strategic Plan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</a:rPr>
              <a:t>Budget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Nicholas" panose="020000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Nicholas" panose="020000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Nicholas" panose="02000000000000000000"/>
            </a:endParaRPr>
          </a:p>
          <a:p>
            <a:endParaRPr lang="en-US" sz="2400" dirty="0">
              <a:latin typeface="Nicholas" panose="020000000000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icholas" panose="02000000000000000000"/>
              </a:rPr>
              <a:t>University Operations (5)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Insurance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Student Housing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Academic Space &amp; Office Usage (2)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Facilities Master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Nicholas" panose="02000000000000000000"/>
              </a:rPr>
              <a:t>Strategic Management (2)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Minimum Fund Balance Policy</a:t>
            </a:r>
          </a:p>
          <a:p>
            <a:pPr marL="1143000" lvl="1" indent="-457200"/>
            <a:r>
              <a:rPr lang="en-US" sz="2000" dirty="0">
                <a:latin typeface="Nicholas" panose="02000000000000000000"/>
                <a:ea typeface="Open Sans"/>
                <a:cs typeface="Open Sans"/>
              </a:rPr>
              <a:t>Revitalization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467E7-C120-CEAB-804D-D485FDB5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ltivo Ultra"/>
              </a:rPr>
              <a:t>Moving forward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F0B8B-3DBF-E83E-436C-56DC2245A5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Nicholas"/>
              </a:rPr>
              <a:t>Annual reporting requirements (per implementation plan)</a:t>
            </a:r>
            <a:endParaRPr lang="en-US" dirty="0"/>
          </a:p>
          <a:p>
            <a:pPr marL="457200" indent="-457200">
              <a:buChar char="•"/>
            </a:pPr>
            <a:r>
              <a:rPr lang="en-US" dirty="0">
                <a:latin typeface="Nicholas"/>
              </a:rPr>
              <a:t>Status updates due in the Fall for five years (or until full implementation)</a:t>
            </a:r>
            <a:endParaRPr lang="en-US" dirty="0"/>
          </a:p>
          <a:p>
            <a:pPr marL="457200" indent="-457200">
              <a:buChar char="•"/>
            </a:pPr>
            <a:r>
              <a:rPr lang="en-US" dirty="0">
                <a:latin typeface="Nicholas"/>
              </a:rPr>
              <a:t>Results published in Annual Report (December)</a:t>
            </a:r>
            <a:endParaRPr lang="en-US" dirty="0">
              <a:latin typeface="Open Sans"/>
            </a:endParaRPr>
          </a:p>
          <a:p>
            <a:endParaRPr lang="en-US" dirty="0">
              <a:latin typeface="Nichola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36D1D-5ED2-2A88-CE57-4A8452C1C4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Nicholas"/>
              </a:rPr>
              <a:t>Revitalization alignment</a:t>
            </a:r>
          </a:p>
          <a:p>
            <a:pPr marL="457200" indent="-457200">
              <a:buChar char="•"/>
            </a:pPr>
            <a:r>
              <a:rPr lang="en-US" dirty="0">
                <a:latin typeface="Nicholas"/>
                <a:hlinkClick r:id="rId2"/>
              </a:rPr>
              <a:t>www.uakron.edu/revitalization</a:t>
            </a:r>
            <a:r>
              <a:rPr lang="en-US" dirty="0">
                <a:latin typeface="Nicholas"/>
              </a:rPr>
              <a:t>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423178"/>
      </p:ext>
    </p:extLst>
  </p:cSld>
  <p:clrMapOvr>
    <a:masterClrMapping/>
  </p:clrMapOvr>
</p:sld>
</file>

<file path=ppt/theme/theme1.xml><?xml version="1.0" encoding="utf-8"?>
<a:theme xmlns:a="http://schemas.openxmlformats.org/drawingml/2006/main" name="Ro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-0525-1947 Visit Day pptx" id="{017A064F-54F6-FA42-B44C-58552F565268}" vid="{218F61E0-5112-6E44-BFC6-85EB3A666D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a8c525c-12d5-411f-8f86-96ca430b1a3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F7E075DF5348428C7365F3770AE0E7" ma:contentTypeVersion="4" ma:contentTypeDescription="Create a new document." ma:contentTypeScope="" ma:versionID="da555d00ffb46cb9a363691375e74aac">
  <xsd:schema xmlns:xsd="http://www.w3.org/2001/XMLSchema" xmlns:xs="http://www.w3.org/2001/XMLSchema" xmlns:p="http://schemas.microsoft.com/office/2006/metadata/properties" xmlns:ns2="7a8c525c-12d5-411f-8f86-96ca430b1a36" targetNamespace="http://schemas.microsoft.com/office/2006/metadata/properties" ma:root="true" ma:fieldsID="b736f5fb765b9a6dc329054470fa8939" ns2:_="">
    <xsd:import namespace="7a8c525c-12d5-411f-8f86-96ca430b1a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8c525c-12d5-411f-8f86-96ca430b1a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11" nillable="true" ma:displayName="Status" ma:format="Dropdown" ma:internalName="Status">
      <xsd:simpleType>
        <xsd:restriction base="dms:Choice">
          <xsd:enumeration value="In Progress"/>
          <xsd:enumeration value="Needs Review"/>
          <xsd:enumeration value="Comple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3D0AA9-B76C-4D71-801A-B750715E7235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7a8c525c-12d5-411f-8f86-96ca430b1a36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41B2210-F2D0-4237-B15C-4D8157A987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8c525c-12d5-411f-8f86-96ca430b1a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F3B154-5D01-4775-BAC6-3D4A8599B1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Roo</Template>
  <TotalTime>6163</TotalTime>
  <Words>183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Altivo Ultra</vt:lpstr>
      <vt:lpstr>Aptos</vt:lpstr>
      <vt:lpstr>Arial</vt:lpstr>
      <vt:lpstr>Nicholas</vt:lpstr>
      <vt:lpstr>Nicholas Semi Bold</vt:lpstr>
      <vt:lpstr>Open Sans</vt:lpstr>
      <vt:lpstr>Open Sans Semibold</vt:lpstr>
      <vt:lpstr>Roo</vt:lpstr>
      <vt:lpstr>University of Akron</vt:lpstr>
      <vt:lpstr>State performance audit timeline</vt:lpstr>
      <vt:lpstr>Final recommendations</vt:lpstr>
      <vt:lpstr>Moving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2026.03.10 Audit Slides</dc:title>
  <dc:creator>Kylie Kreps</dc:creator>
  <cp:lastModifiedBy>Matthew Juravich</cp:lastModifiedBy>
  <cp:revision>32</cp:revision>
  <cp:lastPrinted>2020-01-23T21:16:43Z</cp:lastPrinted>
  <dcterms:created xsi:type="dcterms:W3CDTF">2025-06-17T15:27:19Z</dcterms:created>
  <dcterms:modified xsi:type="dcterms:W3CDTF">2026-08-11T14:57:27Z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0x010100D3F7E075DF5348428C7365F3770AE0E7</vt:lpwstr>
  </property>
  <property fmtid="{D5CDD505-2E9C-101B-9397-08002B2CF9AE}" pid="3" name="MediaServiceImageTags">
    <vt:lpwstr/>
  </property>
</Properties>
</file>